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1"/>
  </p:sldMasterIdLst>
  <p:notesMasterIdLst>
    <p:notesMasterId r:id="rId15"/>
  </p:notesMasterIdLst>
  <p:sldIdLst>
    <p:sldId id="272" r:id="rId2"/>
    <p:sldId id="257" r:id="rId3"/>
    <p:sldId id="258" r:id="rId4"/>
    <p:sldId id="259" r:id="rId5"/>
    <p:sldId id="260" r:id="rId6"/>
    <p:sldId id="261" r:id="rId7"/>
    <p:sldId id="262" r:id="rId8"/>
    <p:sldId id="263" r:id="rId9"/>
    <p:sldId id="264" r:id="rId10"/>
    <p:sldId id="266" r:id="rId11"/>
    <p:sldId id="269" r:id="rId12"/>
    <p:sldId id="270" r:id="rId13"/>
    <p:sldId id="27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Ellair" initials="SE" lastIdx="1" clrIdx="0">
    <p:extLst>
      <p:ext uri="{19B8F6BF-5375-455C-9EA6-DF929625EA0E}">
        <p15:presenceInfo xmlns:p15="http://schemas.microsoft.com/office/powerpoint/2012/main" userId="S::sellair@smp.org::ad70234c-dccd-497b-bfbd-5adad4a1a918" providerId="AD"/>
      </p:ext>
    </p:extLst>
  </p:cmAuthor>
  <p:cmAuthor id="2" name="Brooke Saron" initials="BS" lastIdx="1" clrIdx="1">
    <p:extLst>
      <p:ext uri="{19B8F6BF-5375-455C-9EA6-DF929625EA0E}">
        <p15:presenceInfo xmlns:p15="http://schemas.microsoft.com/office/powerpoint/2012/main" userId="S::bsaron@smp.org::514a032d-1aac-4ed1-9878-3ed7bd3ee233" providerId="AD"/>
      </p:ext>
    </p:extLst>
  </p:cmAuthor>
  <p:cmAuthor id="3" name="Brian Singer-Towns" initials="BS" lastIdx="1" clrIdx="2">
    <p:extLst>
      <p:ext uri="{19B8F6BF-5375-455C-9EA6-DF929625EA0E}">
        <p15:presenceInfo xmlns:p15="http://schemas.microsoft.com/office/powerpoint/2012/main" userId="S::btowns@smp.org::7259c008-5664-4d8b-97e4-93a4b61f41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3" autoAdjust="0"/>
    <p:restoredTop sz="82245" autoAdjust="0"/>
  </p:normalViewPr>
  <p:slideViewPr>
    <p:cSldViewPr>
      <p:cViewPr varScale="1">
        <p:scale>
          <a:sx n="86" d="100"/>
          <a:sy n="86" d="100"/>
        </p:scale>
        <p:origin x="126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C0A1CAC-3A4B-46A3-B17E-4885E1E95C1C}" type="datetimeFigureOut">
              <a:rPr lang="en-US" smtClean="0"/>
              <a:pPr/>
              <a:t>12/10/2020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0790CC2-F714-4367-BE18-A4D8A67D0BC9}" type="slidenum">
              <a:rPr lang="en-US" smtClean="0"/>
              <a:pPr/>
              <a:t>‹#›</a:t>
            </a:fld>
            <a:endParaRPr lang="en-US" dirty="0"/>
          </a:p>
        </p:txBody>
      </p:sp>
    </p:spTree>
    <p:extLst>
      <p:ext uri="{BB962C8B-B14F-4D97-AF65-F5344CB8AC3E}">
        <p14:creationId xmlns:p14="http://schemas.microsoft.com/office/powerpoint/2010/main" val="21231290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12369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Thoom/Shutterstock.com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 tommaso79/Shutterstock.com</a:t>
            </a:r>
            <a:r>
              <a:rPr lang="en-US" dirty="0"/>
              <a:t>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Notes:</a:t>
            </a:r>
            <a:r>
              <a:rPr lang="en-US" sz="1200" b="0" i="0" kern="1200" dirty="0">
                <a:solidFill>
                  <a:schemeClr val="tx1"/>
                </a:solidFill>
                <a:effectLst/>
                <a:latin typeface="+mn-lt"/>
                <a:ea typeface="+mn-ea"/>
                <a:cs typeface="+mn-cs"/>
              </a:rPr>
              <a:t> The purpose of these temptation scenarios is twofold. First, they help the students to reflect on moral choices in response to temptations to sin. Second, they help the students to recognize the different types of grace operative in our lives.</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In this scenario, the best moral outcome would be not to respond with anger but with patience and understanding. This could be a result of actual grace, in thinking of your mother just when you need a reminder of a good role model. It could also be a gift of the Holy Spirit coming into play, such as right judgment or understanding.</a:t>
            </a:r>
            <a:endParaRPr lang="en-US" dirty="0"/>
          </a:p>
        </p:txBody>
      </p:sp>
      <p:sp>
        <p:nvSpPr>
          <p:cNvPr id="4" name="Slide Number Placeholder 3"/>
          <p:cNvSpPr>
            <a:spLocks noGrp="1"/>
          </p:cNvSpPr>
          <p:nvPr>
            <p:ph type="sldNum" sz="quarter" idx="5"/>
          </p:nvPr>
        </p:nvSpPr>
        <p:spPr/>
        <p:txBody>
          <a:bodyPr/>
          <a:lstStyle/>
          <a:p>
            <a:fld id="{80790CC2-F714-4367-BE18-A4D8A67D0BC9}" type="slidenum">
              <a:rPr lang="en-US" smtClean="0"/>
              <a:pPr/>
              <a:t>11</a:t>
            </a:fld>
            <a:endParaRPr lang="en-US" dirty="0"/>
          </a:p>
        </p:txBody>
      </p:sp>
    </p:spTree>
    <p:extLst>
      <p:ext uri="{BB962C8B-B14F-4D97-AF65-F5344CB8AC3E}">
        <p14:creationId xmlns:p14="http://schemas.microsoft.com/office/powerpoint/2010/main" val="2190544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 MinDof/Shutterstock.com</a:t>
            </a:r>
            <a:r>
              <a:rPr lang="en-US" dirty="0"/>
              <a:t>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Notes</a:t>
            </a:r>
            <a:r>
              <a:rPr lang="en-US" sz="1200" b="0" i="0" kern="1200" dirty="0">
                <a:solidFill>
                  <a:schemeClr val="tx1"/>
                </a:solidFill>
                <a:effectLst/>
                <a:latin typeface="+mn-lt"/>
                <a:ea typeface="+mn-ea"/>
                <a:cs typeface="+mn-cs"/>
              </a:rPr>
              <a:t>: In this scenario, the best moral outcome would be that your friend helps you know what to say to your boyfriend or girlfriend to stay true to your moral values and encourage honesty in the relationship. Your friend has a charism for good communication and nurturing positive relationships that you can learn from. It can also be a gift of the Holy Spirit at work, such as wisdom or right judgment.</a:t>
            </a:r>
            <a:endParaRPr lang="en-US" dirty="0"/>
          </a:p>
        </p:txBody>
      </p:sp>
      <p:sp>
        <p:nvSpPr>
          <p:cNvPr id="4" name="Slide Number Placeholder 3"/>
          <p:cNvSpPr>
            <a:spLocks noGrp="1"/>
          </p:cNvSpPr>
          <p:nvPr>
            <p:ph type="sldNum" sz="quarter" idx="5"/>
          </p:nvPr>
        </p:nvSpPr>
        <p:spPr/>
        <p:txBody>
          <a:bodyPr/>
          <a:lstStyle/>
          <a:p>
            <a:fld id="{80790CC2-F714-4367-BE18-A4D8A67D0BC9}" type="slidenum">
              <a:rPr lang="en-US" smtClean="0"/>
              <a:pPr/>
              <a:t>12</a:t>
            </a:fld>
            <a:endParaRPr lang="en-US" dirty="0"/>
          </a:p>
        </p:txBody>
      </p:sp>
    </p:spTree>
    <p:extLst>
      <p:ext uri="{BB962C8B-B14F-4D97-AF65-F5344CB8AC3E}">
        <p14:creationId xmlns:p14="http://schemas.microsoft.com/office/powerpoint/2010/main" val="1530213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rPr>
              <a:t>© FrameStockFootages/Shutterstock.com</a:t>
            </a:r>
            <a:r>
              <a:rPr lang="en-US" dirty="0"/>
              <a:t>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1" kern="1200" dirty="0">
                <a:solidFill>
                  <a:schemeClr val="tx1"/>
                </a:solidFill>
                <a:effectLst/>
                <a:latin typeface="+mn-lt"/>
                <a:ea typeface="+mn-ea"/>
                <a:cs typeface="+mn-cs"/>
              </a:rPr>
              <a:t>Notes</a:t>
            </a:r>
            <a:r>
              <a:rPr lang="en-US" sz="1200" b="0" i="0" kern="1200" dirty="0">
                <a:solidFill>
                  <a:schemeClr val="tx1"/>
                </a:solidFill>
                <a:effectLst/>
                <a:latin typeface="+mn-lt"/>
                <a:ea typeface="+mn-ea"/>
                <a:cs typeface="+mn-cs"/>
              </a:rPr>
              <a:t>: In this scenario, the best moral outcome would be that you do not join in the verbal abuse and even try to step and defuse it. You are receiving the sacramental grace from the Sacrament of Penance and Reconciliation—a grace that strengthens you in avoiding sin. It can also be a gift of the Holy Spirit at work, such as courage or understanding.</a:t>
            </a:r>
            <a:endParaRPr lang="en-US" dirty="0"/>
          </a:p>
        </p:txBody>
      </p:sp>
      <p:sp>
        <p:nvSpPr>
          <p:cNvPr id="4" name="Slide Number Placeholder 3"/>
          <p:cNvSpPr>
            <a:spLocks noGrp="1"/>
          </p:cNvSpPr>
          <p:nvPr>
            <p:ph type="sldNum" sz="quarter" idx="5"/>
          </p:nvPr>
        </p:nvSpPr>
        <p:spPr/>
        <p:txBody>
          <a:bodyPr/>
          <a:lstStyle/>
          <a:p>
            <a:fld id="{80790CC2-F714-4367-BE18-A4D8A67D0BC9}" type="slidenum">
              <a:rPr lang="en-US" smtClean="0"/>
              <a:pPr/>
              <a:t>13</a:t>
            </a:fld>
            <a:endParaRPr lang="en-US" dirty="0"/>
          </a:p>
        </p:txBody>
      </p:sp>
    </p:spTree>
    <p:extLst>
      <p:ext uri="{BB962C8B-B14F-4D97-AF65-F5344CB8AC3E}">
        <p14:creationId xmlns:p14="http://schemas.microsoft.com/office/powerpoint/2010/main" val="912948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Paolo Gallo / 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Paolo Gallo / 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Paul shuang / 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LedyX/Shutterstock.com</a:t>
            </a:r>
          </a:p>
        </p:txBody>
      </p:sp>
      <p:sp>
        <p:nvSpPr>
          <p:cNvPr id="4" name="Slide Number Placeholder 3"/>
          <p:cNvSpPr>
            <a:spLocks noGrp="1"/>
          </p:cNvSpPr>
          <p:nvPr>
            <p:ph type="sldNum" sz="quarter" idx="10"/>
          </p:nvPr>
        </p:nvSpPr>
        <p:spPr/>
        <p:txBody>
          <a:bodyPr/>
          <a:lstStyle/>
          <a:p>
            <a:fld id="{80790CC2-F714-4367-BE18-A4D8A67D0BC9}"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sweet marshmallow / Shutterstock.com</a:t>
            </a:r>
            <a:r>
              <a:rPr lang="en-US" dirty="0"/>
              <a:t> </a:t>
            </a:r>
          </a:p>
          <a:p>
            <a:endParaRPr lang="en-US" dirty="0"/>
          </a:p>
        </p:txBody>
      </p:sp>
      <p:sp>
        <p:nvSpPr>
          <p:cNvPr id="4" name="Slide Number Placeholder 3"/>
          <p:cNvSpPr>
            <a:spLocks noGrp="1"/>
          </p:cNvSpPr>
          <p:nvPr>
            <p:ph type="sldNum" sz="quarter" idx="10"/>
          </p:nvPr>
        </p:nvSpPr>
        <p:spPr/>
        <p:txBody>
          <a:bodyPr/>
          <a:lstStyle/>
          <a:p>
            <a:fld id="{80790CC2-F714-4367-BE18-A4D8A67D0BC9}"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Inna Reznik / 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crbellette/Shutterstock.com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dirty="0">
                <a:solidFill>
                  <a:schemeClr val="tx1"/>
                </a:solidFill>
                <a:effectLst/>
                <a:latin typeface="+mn-lt"/>
                <a:ea typeface="+mn-ea"/>
                <a:cs typeface="+mn-cs"/>
              </a:rPr>
              <a:t>© fizkes/Shutterstock.com</a:t>
            </a:r>
            <a:r>
              <a:rPr lang="en-US" dirty="0"/>
              <a:t> </a:t>
            </a:r>
          </a:p>
        </p:txBody>
      </p:sp>
      <p:sp>
        <p:nvSpPr>
          <p:cNvPr id="4" name="Slide Number Placeholder 3"/>
          <p:cNvSpPr>
            <a:spLocks noGrp="1"/>
          </p:cNvSpPr>
          <p:nvPr>
            <p:ph type="sldNum" sz="quarter" idx="10"/>
          </p:nvPr>
        </p:nvSpPr>
        <p:spPr/>
        <p:txBody>
          <a:bodyPr/>
          <a:lstStyle/>
          <a:p>
            <a:fld id="{80790CC2-F714-4367-BE18-A4D8A67D0BC9}"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5407086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24933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37019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10710743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923498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96163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1677163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821357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2584364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C9AD0D-B417-844C-9424-4F836E423DCD}"/>
              </a:ext>
            </a:extLst>
          </p:cNvPr>
          <p:cNvSpPr>
            <a:spLocks noGrp="1"/>
          </p:cNvSpPr>
          <p:nvPr>
            <p:ph type="ctrTitle"/>
          </p:nvPr>
        </p:nvSpPr>
        <p:spPr>
          <a:xfrm>
            <a:off x="762000" y="2008187"/>
            <a:ext cx="7772400" cy="1470025"/>
          </a:xfrm>
        </p:spPr>
        <p:txBody>
          <a:bodyPr/>
          <a:lstStyle/>
          <a:p>
            <a:r>
              <a:rPr lang="en-US" dirty="0">
                <a:solidFill>
                  <a:schemeClr val="tx1"/>
                </a:solidFill>
              </a:rPr>
              <a:t>Temptation </a:t>
            </a:r>
            <a:br>
              <a:rPr lang="en-US" dirty="0">
                <a:solidFill>
                  <a:schemeClr val="tx1"/>
                </a:solidFill>
              </a:rPr>
            </a:br>
            <a:r>
              <a:rPr lang="en-US" dirty="0">
                <a:solidFill>
                  <a:schemeClr val="tx1"/>
                </a:solidFill>
              </a:rPr>
              <a:t>and Grace</a:t>
            </a:r>
          </a:p>
        </p:txBody>
      </p:sp>
      <p:sp>
        <p:nvSpPr>
          <p:cNvPr id="3" name="Subtitle 2">
            <a:extLst>
              <a:ext uri="{FF2B5EF4-FFF2-40B4-BE49-F238E27FC236}">
                <a16:creationId xmlns:a16="http://schemas.microsoft.com/office/drawing/2014/main" id="{60BB7297-E395-E040-BC86-12A6024E8BAD}"/>
              </a:ext>
            </a:extLst>
          </p:cNvPr>
          <p:cNvSpPr txBox="1">
            <a:spLocks/>
          </p:cNvSpPr>
          <p:nvPr/>
        </p:nvSpPr>
        <p:spPr>
          <a:xfrm>
            <a:off x="1447800" y="4025106"/>
            <a:ext cx="64008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5, Learning Experience 4</a:t>
            </a:r>
          </a:p>
        </p:txBody>
      </p:sp>
      <p:sp>
        <p:nvSpPr>
          <p:cNvPr id="7" name="Text Placeholder 3">
            <a:extLst>
              <a:ext uri="{FF2B5EF4-FFF2-40B4-BE49-F238E27FC236}">
                <a16:creationId xmlns:a16="http://schemas.microsoft.com/office/drawing/2014/main" id="{136A0EE5-9137-8D46-B2CE-2B3A4535EFF6}"/>
              </a:ext>
            </a:extLst>
          </p:cNvPr>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TX006868</a:t>
            </a:r>
          </a:p>
        </p:txBody>
      </p:sp>
    </p:spTree>
    <p:extLst>
      <p:ext uri="{BB962C8B-B14F-4D97-AF65-F5344CB8AC3E}">
        <p14:creationId xmlns:p14="http://schemas.microsoft.com/office/powerpoint/2010/main" val="8810593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876301" y="2514600"/>
            <a:ext cx="3276600" cy="1828800"/>
          </a:xfrm>
        </p:spPr>
        <p:txBody>
          <a:bodyPr>
            <a:normAutofit/>
          </a:bodyPr>
          <a:lstStyle/>
          <a:p>
            <a:pPr marL="0" indent="0">
              <a:lnSpc>
                <a:spcPct val="113000"/>
              </a:lnSpc>
            </a:pPr>
            <a:r>
              <a:rPr lang="en-US" sz="2400" b="0" dirty="0"/>
              <a:t>Grace also comes</a:t>
            </a:r>
            <a:br>
              <a:rPr lang="en-US" sz="2400" b="0" dirty="0"/>
            </a:br>
            <a:r>
              <a:rPr lang="en-US" sz="2400" b="0" dirty="0"/>
              <a:t>to us through the</a:t>
            </a:r>
            <a:br>
              <a:rPr lang="en-US" sz="2400" b="0" dirty="0"/>
            </a:br>
            <a:r>
              <a:rPr lang="en-US" sz="2400" b="0" dirty="0"/>
              <a:t>Gifts of the Holy Spirit.</a:t>
            </a:r>
          </a:p>
          <a:p>
            <a:endParaRPr lang="en-US" sz="2400" b="0" dirty="0"/>
          </a:p>
        </p:txBody>
      </p:sp>
      <p:pic>
        <p:nvPicPr>
          <p:cNvPr id="5" name="Picture 4" descr="Text&#10;&#10;Description automatically generated">
            <a:extLst>
              <a:ext uri="{FF2B5EF4-FFF2-40B4-BE49-F238E27FC236}">
                <a16:creationId xmlns:a16="http://schemas.microsoft.com/office/drawing/2014/main" id="{CAF78876-7308-8D42-8638-4B7F305C0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6600" y="762000"/>
            <a:ext cx="3916998" cy="55626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450D4EB-C84B-4B72-8F42-1C82EC2DDF27}"/>
              </a:ext>
            </a:extLst>
          </p:cNvPr>
          <p:cNvSpPr>
            <a:spLocks noGrp="1"/>
          </p:cNvSpPr>
          <p:nvPr>
            <p:ph sz="half" idx="2"/>
          </p:nvPr>
        </p:nvSpPr>
        <p:spPr>
          <a:xfrm>
            <a:off x="4724402" y="1676400"/>
            <a:ext cx="4038600" cy="4724400"/>
          </a:xfrm>
        </p:spPr>
        <p:txBody>
          <a:bodyPr>
            <a:normAutofit fontScale="92500" lnSpcReduction="20000"/>
          </a:bodyPr>
          <a:lstStyle/>
          <a:p>
            <a:pPr marL="0" indent="0">
              <a:lnSpc>
                <a:spcPct val="123000"/>
              </a:lnSpc>
              <a:buNone/>
            </a:pPr>
            <a:r>
              <a:rPr lang="en-US" sz="2400" dirty="0"/>
              <a:t>You are driving to school when someone suddenly passes and cuts just in front of you, almost causing an accident. Your anger rises, and you are tempted to honk and yell obscenities at the person. Suddenly you think of your mother and the patience she shows when driving. What</a:t>
            </a:r>
            <a:br>
              <a:rPr lang="en-US" sz="2400" dirty="0"/>
            </a:br>
            <a:r>
              <a:rPr lang="en-US" sz="2400" dirty="0"/>
              <a:t>type of grace might you be receiving? What is the best moral outcome?</a:t>
            </a:r>
          </a:p>
        </p:txBody>
      </p:sp>
      <p:sp>
        <p:nvSpPr>
          <p:cNvPr id="2" name="Text Placeholder 1">
            <a:extLst>
              <a:ext uri="{FF2B5EF4-FFF2-40B4-BE49-F238E27FC236}">
                <a16:creationId xmlns:a16="http://schemas.microsoft.com/office/drawing/2014/main" id="{738DB42D-1AF2-4ED3-8CB7-1998DD0552F3}"/>
              </a:ext>
            </a:extLst>
          </p:cNvPr>
          <p:cNvSpPr>
            <a:spLocks noGrp="1"/>
          </p:cNvSpPr>
          <p:nvPr>
            <p:ph type="body" sz="quarter" idx="12"/>
          </p:nvPr>
        </p:nvSpPr>
        <p:spPr>
          <a:xfrm>
            <a:off x="914400" y="990600"/>
            <a:ext cx="7315200" cy="609600"/>
          </a:xfrm>
        </p:spPr>
        <p:txBody>
          <a:bodyPr/>
          <a:lstStyle/>
          <a:p>
            <a:pPr algn="ctr"/>
            <a:r>
              <a:rPr lang="en-US" dirty="0"/>
              <a:t>Temptation Scenario 1</a:t>
            </a:r>
          </a:p>
        </p:txBody>
      </p:sp>
      <p:pic>
        <p:nvPicPr>
          <p:cNvPr id="6" name="Picture 5" descr="A person driving a car&#10;&#10;Description automatically generated">
            <a:extLst>
              <a:ext uri="{FF2B5EF4-FFF2-40B4-BE49-F238E27FC236}">
                <a16:creationId xmlns:a16="http://schemas.microsoft.com/office/drawing/2014/main" id="{FD69277B-75B1-1742-8400-D9203CE54F1E}"/>
              </a:ext>
            </a:extLst>
          </p:cNvPr>
          <p:cNvPicPr>
            <a:picLocks noChangeAspect="1"/>
          </p:cNvPicPr>
          <p:nvPr/>
        </p:nvPicPr>
        <p:blipFill rotWithShape="1">
          <a:blip r:embed="rId3">
            <a:extLst>
              <a:ext uri="{28A0092B-C50C-407E-A947-70E740481C1C}">
                <a14:useLocalDpi xmlns:a14="http://schemas.microsoft.com/office/drawing/2010/main" val="0"/>
              </a:ext>
            </a:extLst>
          </a:blip>
          <a:srcRect l="18605" r="4319"/>
          <a:stretch/>
        </p:blipFill>
        <p:spPr>
          <a:xfrm>
            <a:off x="0" y="1600200"/>
            <a:ext cx="4419600" cy="3822700"/>
          </a:xfrm>
          <a:prstGeom prst="rect">
            <a:avLst/>
          </a:prstGeom>
        </p:spPr>
      </p:pic>
    </p:spTree>
    <p:extLst>
      <p:ext uri="{BB962C8B-B14F-4D97-AF65-F5344CB8AC3E}">
        <p14:creationId xmlns:p14="http://schemas.microsoft.com/office/powerpoint/2010/main" val="3179099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450D4EB-C84B-4B72-8F42-1C82EC2DDF27}"/>
              </a:ext>
            </a:extLst>
          </p:cNvPr>
          <p:cNvSpPr>
            <a:spLocks noGrp="1"/>
          </p:cNvSpPr>
          <p:nvPr>
            <p:ph sz="half" idx="2"/>
          </p:nvPr>
        </p:nvSpPr>
        <p:spPr>
          <a:xfrm>
            <a:off x="4419600" y="1600200"/>
            <a:ext cx="4191000" cy="5105400"/>
          </a:xfrm>
        </p:spPr>
        <p:txBody>
          <a:bodyPr>
            <a:normAutofit/>
          </a:bodyPr>
          <a:lstStyle/>
          <a:p>
            <a:pPr marL="0" indent="0">
              <a:lnSpc>
                <a:spcPct val="114000"/>
              </a:lnSpc>
              <a:buNone/>
            </a:pPr>
            <a:r>
              <a:rPr lang="en-US" sz="2200" dirty="0"/>
              <a:t>Your boyfriend or girlfriend tells you they want to take your relationship to the next level. You are confused and don’t know how to respond, but </a:t>
            </a:r>
            <a:br>
              <a:rPr lang="en-US" sz="2200" dirty="0"/>
            </a:br>
            <a:r>
              <a:rPr lang="en-US" sz="2200" dirty="0"/>
              <a:t>your good friend is great at communication and healthy relationships. You decide to explain the situation and ask her advice. What type of grace might you be receiving? What is the best moral outcome?</a:t>
            </a:r>
          </a:p>
        </p:txBody>
      </p:sp>
      <p:sp>
        <p:nvSpPr>
          <p:cNvPr id="2" name="Text Placeholder 1">
            <a:extLst>
              <a:ext uri="{FF2B5EF4-FFF2-40B4-BE49-F238E27FC236}">
                <a16:creationId xmlns:a16="http://schemas.microsoft.com/office/drawing/2014/main" id="{738DB42D-1AF2-4ED3-8CB7-1998DD0552F3}"/>
              </a:ext>
            </a:extLst>
          </p:cNvPr>
          <p:cNvSpPr>
            <a:spLocks noGrp="1"/>
          </p:cNvSpPr>
          <p:nvPr>
            <p:ph type="body" sz="quarter" idx="12"/>
          </p:nvPr>
        </p:nvSpPr>
        <p:spPr>
          <a:xfrm>
            <a:off x="914400" y="914400"/>
            <a:ext cx="7315200" cy="609600"/>
          </a:xfrm>
        </p:spPr>
        <p:txBody>
          <a:bodyPr/>
          <a:lstStyle/>
          <a:p>
            <a:pPr algn="ctr"/>
            <a:r>
              <a:rPr lang="en-US" dirty="0"/>
              <a:t>Temptation Scenario 2</a:t>
            </a:r>
          </a:p>
        </p:txBody>
      </p:sp>
      <p:pic>
        <p:nvPicPr>
          <p:cNvPr id="6" name="Picture 5" descr="A picture containing person, holding, person, hand&#10;&#10;Description automatically generated">
            <a:extLst>
              <a:ext uri="{FF2B5EF4-FFF2-40B4-BE49-F238E27FC236}">
                <a16:creationId xmlns:a16="http://schemas.microsoft.com/office/drawing/2014/main" id="{28A28F65-5253-C641-A87B-C92941760189}"/>
              </a:ext>
            </a:extLst>
          </p:cNvPr>
          <p:cNvPicPr>
            <a:picLocks noChangeAspect="1"/>
          </p:cNvPicPr>
          <p:nvPr/>
        </p:nvPicPr>
        <p:blipFill rotWithShape="1">
          <a:blip r:embed="rId3">
            <a:extLst>
              <a:ext uri="{28A0092B-C50C-407E-A947-70E740481C1C}">
                <a14:useLocalDpi xmlns:a14="http://schemas.microsoft.com/office/drawing/2010/main" val="0"/>
              </a:ext>
            </a:extLst>
          </a:blip>
          <a:srcRect l="13278" r="10373"/>
          <a:stretch/>
        </p:blipFill>
        <p:spPr>
          <a:xfrm>
            <a:off x="-25400" y="1752600"/>
            <a:ext cx="4038600" cy="3526460"/>
          </a:xfrm>
          <a:prstGeom prst="rect">
            <a:avLst/>
          </a:prstGeom>
        </p:spPr>
      </p:pic>
    </p:spTree>
    <p:extLst>
      <p:ext uri="{BB962C8B-B14F-4D97-AF65-F5344CB8AC3E}">
        <p14:creationId xmlns:p14="http://schemas.microsoft.com/office/powerpoint/2010/main" val="42355922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450D4EB-C84B-4B72-8F42-1C82EC2DDF27}"/>
              </a:ext>
            </a:extLst>
          </p:cNvPr>
          <p:cNvSpPr>
            <a:spLocks noGrp="1"/>
          </p:cNvSpPr>
          <p:nvPr>
            <p:ph sz="half" idx="2"/>
          </p:nvPr>
        </p:nvSpPr>
        <p:spPr>
          <a:xfrm>
            <a:off x="4533900" y="1905000"/>
            <a:ext cx="4191000" cy="4495800"/>
          </a:xfrm>
        </p:spPr>
        <p:txBody>
          <a:bodyPr>
            <a:normAutofit/>
          </a:bodyPr>
          <a:lstStyle/>
          <a:p>
            <a:pPr marL="0" indent="0">
              <a:lnSpc>
                <a:spcPct val="114000"/>
              </a:lnSpc>
              <a:buNone/>
            </a:pPr>
            <a:r>
              <a:rPr lang="en-US" sz="2100" dirty="0"/>
              <a:t>One of your teammates had</a:t>
            </a:r>
            <a:br>
              <a:rPr lang="en-US" sz="2100" dirty="0"/>
            </a:br>
            <a:r>
              <a:rPr lang="en-US" sz="2100" dirty="0"/>
              <a:t>a really bad day on the field. Afterward, a couple other teammates verbally attack him, and you are tempted to join in. But you went to the Sacrament</a:t>
            </a:r>
            <a:br>
              <a:rPr lang="en-US" sz="2100" dirty="0"/>
            </a:br>
            <a:r>
              <a:rPr lang="en-US" sz="2100" dirty="0"/>
              <a:t>of Penance and Reconciliation last week to confess some sins</a:t>
            </a:r>
            <a:br>
              <a:rPr lang="en-US" sz="2100" dirty="0"/>
            </a:br>
            <a:r>
              <a:rPr lang="en-US" sz="2100" dirty="0"/>
              <a:t>of anger, and you remember the peace you felt. What type of grace might you be receiving? </a:t>
            </a:r>
            <a:r>
              <a:rPr lang="en-US" sz="2000" dirty="0"/>
              <a:t>What is the best moral outcome?</a:t>
            </a:r>
            <a:endParaRPr lang="en-US" sz="2100" dirty="0"/>
          </a:p>
        </p:txBody>
      </p:sp>
      <p:sp>
        <p:nvSpPr>
          <p:cNvPr id="2" name="Text Placeholder 1">
            <a:extLst>
              <a:ext uri="{FF2B5EF4-FFF2-40B4-BE49-F238E27FC236}">
                <a16:creationId xmlns:a16="http://schemas.microsoft.com/office/drawing/2014/main" id="{738DB42D-1AF2-4ED3-8CB7-1998DD0552F3}"/>
              </a:ext>
            </a:extLst>
          </p:cNvPr>
          <p:cNvSpPr>
            <a:spLocks noGrp="1"/>
          </p:cNvSpPr>
          <p:nvPr>
            <p:ph type="body" sz="quarter" idx="12"/>
          </p:nvPr>
        </p:nvSpPr>
        <p:spPr>
          <a:xfrm>
            <a:off x="1066800" y="990600"/>
            <a:ext cx="7315200" cy="609600"/>
          </a:xfrm>
        </p:spPr>
        <p:txBody>
          <a:bodyPr/>
          <a:lstStyle/>
          <a:p>
            <a:pPr algn="ctr"/>
            <a:r>
              <a:rPr lang="en-US" dirty="0"/>
              <a:t>Temptation Scenario 3</a:t>
            </a:r>
          </a:p>
        </p:txBody>
      </p:sp>
      <p:pic>
        <p:nvPicPr>
          <p:cNvPr id="6" name="Picture 5" descr="A picture containing person, person, indoor, holding&#10;&#10;Description automatically generated">
            <a:extLst>
              <a:ext uri="{FF2B5EF4-FFF2-40B4-BE49-F238E27FC236}">
                <a16:creationId xmlns:a16="http://schemas.microsoft.com/office/drawing/2014/main" id="{FD523BEA-BA36-9F44-A1DB-764663AF595A}"/>
              </a:ext>
            </a:extLst>
          </p:cNvPr>
          <p:cNvPicPr>
            <a:picLocks noChangeAspect="1"/>
          </p:cNvPicPr>
          <p:nvPr/>
        </p:nvPicPr>
        <p:blipFill rotWithShape="1">
          <a:blip r:embed="rId3">
            <a:extLst>
              <a:ext uri="{28A0092B-C50C-407E-A947-70E740481C1C}">
                <a14:useLocalDpi xmlns:a14="http://schemas.microsoft.com/office/drawing/2010/main" val="0"/>
              </a:ext>
            </a:extLst>
          </a:blip>
          <a:srcRect l="22172" r="18048"/>
          <a:stretch/>
        </p:blipFill>
        <p:spPr>
          <a:xfrm>
            <a:off x="-12700" y="1981200"/>
            <a:ext cx="4191000" cy="3271695"/>
          </a:xfrm>
          <a:prstGeom prst="rect">
            <a:avLst/>
          </a:prstGeom>
        </p:spPr>
      </p:pic>
    </p:spTree>
    <p:extLst>
      <p:ext uri="{BB962C8B-B14F-4D97-AF65-F5344CB8AC3E}">
        <p14:creationId xmlns:p14="http://schemas.microsoft.com/office/powerpoint/2010/main" val="19561148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title"/>
          </p:nvPr>
        </p:nvSpPr>
        <p:spPr>
          <a:xfrm>
            <a:off x="457200" y="762000"/>
            <a:ext cx="8229600" cy="1143000"/>
          </a:xfrm>
        </p:spPr>
        <p:txBody>
          <a:bodyPr anchor="ctr">
            <a:normAutofit/>
          </a:bodyPr>
          <a:lstStyle/>
          <a:p>
            <a:pPr marL="0" indent="0" algn="ctr">
              <a:lnSpc>
                <a:spcPct val="114000"/>
              </a:lnSpc>
            </a:pPr>
            <a:r>
              <a:rPr lang="en-US" b="0" dirty="0"/>
              <a:t>Grace is God’s initiative in</a:t>
            </a:r>
            <a:br>
              <a:rPr lang="en-US" b="0" dirty="0"/>
            </a:br>
            <a:r>
              <a:rPr lang="en-US" b="0" dirty="0"/>
              <a:t>preparing us for salvation.</a:t>
            </a:r>
          </a:p>
        </p:txBody>
      </p:sp>
      <p:pic>
        <p:nvPicPr>
          <p:cNvPr id="6" name="Picture 5" descr="A picture containing bicycle, building, open, umbrella&#10;&#10;Description automatically generated">
            <a:extLst>
              <a:ext uri="{FF2B5EF4-FFF2-40B4-BE49-F238E27FC236}">
                <a16:creationId xmlns:a16="http://schemas.microsoft.com/office/drawing/2014/main" id="{AD735958-1236-0646-BAA1-1DB037F8D1C5}"/>
              </a:ext>
            </a:extLst>
          </p:cNvPr>
          <p:cNvPicPr>
            <a:picLocks noChangeAspect="1"/>
          </p:cNvPicPr>
          <p:nvPr/>
        </p:nvPicPr>
        <p:blipFill rotWithShape="1">
          <a:blip r:embed="rId3">
            <a:extLst>
              <a:ext uri="{28A0092B-C50C-407E-A947-70E740481C1C}">
                <a14:useLocalDpi xmlns:a14="http://schemas.microsoft.com/office/drawing/2010/main" val="0"/>
              </a:ext>
            </a:extLst>
          </a:blip>
          <a:srcRect t="21924" r="3" b="17612"/>
          <a:stretch/>
        </p:blipFill>
        <p:spPr>
          <a:xfrm>
            <a:off x="1333500" y="2057400"/>
            <a:ext cx="6477000" cy="391636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5791200" y="1828800"/>
            <a:ext cx="2895600" cy="3657600"/>
          </a:xfrm>
        </p:spPr>
        <p:txBody>
          <a:bodyPr>
            <a:normAutofit/>
          </a:bodyPr>
          <a:lstStyle/>
          <a:p>
            <a:pPr marL="0" indent="0">
              <a:lnSpc>
                <a:spcPct val="114000"/>
              </a:lnSpc>
            </a:pPr>
            <a:r>
              <a:rPr lang="en-US" sz="2400" b="0" dirty="0"/>
              <a:t>We are given free will, the freedom to choose right and wrong. Grace helps us to use our freedom for our greater good.</a:t>
            </a:r>
          </a:p>
          <a:p>
            <a:pPr>
              <a:lnSpc>
                <a:spcPct val="90000"/>
              </a:lnSpc>
            </a:pPr>
            <a:endParaRPr lang="en-US" sz="1800" b="0" dirty="0"/>
          </a:p>
        </p:txBody>
      </p:sp>
      <p:pic>
        <p:nvPicPr>
          <p:cNvPr id="8" name="Picture 7" descr="A picture containing bicycle, building, open, umbrella&#10;&#10;Description automatically generated">
            <a:extLst>
              <a:ext uri="{FF2B5EF4-FFF2-40B4-BE49-F238E27FC236}">
                <a16:creationId xmlns:a16="http://schemas.microsoft.com/office/drawing/2014/main" id="{21AD0AD4-EA79-5441-8B58-73CCB50157F0}"/>
              </a:ext>
            </a:extLst>
          </p:cNvPr>
          <p:cNvPicPr>
            <a:picLocks noChangeAspect="1"/>
          </p:cNvPicPr>
          <p:nvPr/>
        </p:nvPicPr>
        <p:blipFill rotWithShape="1">
          <a:blip r:embed="rId3">
            <a:extLst>
              <a:ext uri="{28A0092B-C50C-407E-A947-70E740481C1C}">
                <a14:useLocalDpi xmlns:a14="http://schemas.microsoft.com/office/drawing/2010/main" val="0"/>
              </a:ext>
            </a:extLst>
          </a:blip>
          <a:srcRect l="11177" t="17218" r="12355" b="20431"/>
          <a:stretch/>
        </p:blipFill>
        <p:spPr>
          <a:xfrm>
            <a:off x="457200" y="1219200"/>
            <a:ext cx="4953000" cy="403860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1219200" y="990600"/>
            <a:ext cx="6705600" cy="1219200"/>
          </a:xfrm>
        </p:spPr>
        <p:txBody>
          <a:bodyPr>
            <a:normAutofit/>
          </a:bodyPr>
          <a:lstStyle/>
          <a:p>
            <a:pPr marL="0" indent="0" algn="ctr">
              <a:lnSpc>
                <a:spcPct val="114000"/>
              </a:lnSpc>
            </a:pPr>
            <a:r>
              <a:rPr lang="en-US" sz="2400" b="0" dirty="0"/>
              <a:t>When we respond to grace, we respond</a:t>
            </a:r>
            <a:br>
              <a:rPr lang="en-US" sz="2400" b="0" dirty="0"/>
            </a:br>
            <a:r>
              <a:rPr lang="en-US" sz="2400" b="0" dirty="0"/>
              <a:t>to God’s invitation to friendship.</a:t>
            </a:r>
          </a:p>
        </p:txBody>
      </p:sp>
      <p:pic>
        <p:nvPicPr>
          <p:cNvPr id="6" name="Picture 5" descr="A picture containing person, person, holding, standing&#10;&#10;Description automatically generated">
            <a:extLst>
              <a:ext uri="{FF2B5EF4-FFF2-40B4-BE49-F238E27FC236}">
                <a16:creationId xmlns:a16="http://schemas.microsoft.com/office/drawing/2014/main" id="{26F98A2B-E1DF-9945-B094-783688AF4F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0" y="1981200"/>
            <a:ext cx="6477000" cy="41290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837433" y="1066800"/>
            <a:ext cx="7696200" cy="609600"/>
          </a:xfrm>
        </p:spPr>
        <p:txBody>
          <a:bodyPr>
            <a:normAutofit/>
          </a:bodyPr>
          <a:lstStyle/>
          <a:p>
            <a:pPr algn="ctr"/>
            <a:r>
              <a:rPr lang="en-US" sz="2400" b="0" dirty="0"/>
              <a:t>We have many sources of grace in our lives.</a:t>
            </a:r>
          </a:p>
        </p:txBody>
      </p:sp>
      <p:pic>
        <p:nvPicPr>
          <p:cNvPr id="8" name="Picture 7" descr="Text&#10;&#10;Description automatically generated">
            <a:extLst>
              <a:ext uri="{FF2B5EF4-FFF2-40B4-BE49-F238E27FC236}">
                <a16:creationId xmlns:a16="http://schemas.microsoft.com/office/drawing/2014/main" id="{7AD9B9E5-4D61-A040-93CF-F431C4D738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790701"/>
            <a:ext cx="6627866" cy="41148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sz="half" idx="1"/>
          </p:nvPr>
        </p:nvSpPr>
        <p:spPr>
          <a:xfrm>
            <a:off x="838200" y="1889305"/>
            <a:ext cx="3276600" cy="3352800"/>
          </a:xfrm>
        </p:spPr>
        <p:txBody>
          <a:bodyPr>
            <a:normAutofit/>
          </a:bodyPr>
          <a:lstStyle/>
          <a:p>
            <a:pPr marL="0" indent="0">
              <a:lnSpc>
                <a:spcPct val="114000"/>
              </a:lnSpc>
              <a:buNone/>
            </a:pPr>
            <a:r>
              <a:rPr lang="en-US" b="0" dirty="0"/>
              <a:t>In the Sacrament</a:t>
            </a:r>
            <a:br>
              <a:rPr lang="en-US" b="0" dirty="0"/>
            </a:br>
            <a:r>
              <a:rPr lang="en-US" b="0" dirty="0"/>
              <a:t>of Baptism, the Holy Spirit infuses us with </a:t>
            </a:r>
            <a:r>
              <a:rPr lang="en-US" dirty="0">
                <a:ln w="1905"/>
                <a:effectLst>
                  <a:innerShdw blurRad="69850" dist="43180" dir="5400000">
                    <a:srgbClr val="000000">
                      <a:alpha val="65000"/>
                    </a:srgbClr>
                  </a:innerShdw>
                </a:effectLst>
              </a:rPr>
              <a:t>sanctifying grace, </a:t>
            </a:r>
            <a:r>
              <a:rPr lang="en-US" b="0" dirty="0"/>
              <a:t>through which we share in God’s</a:t>
            </a:r>
            <a:br>
              <a:rPr lang="en-US" b="0" dirty="0"/>
            </a:br>
            <a:r>
              <a:rPr lang="en-US" b="0" dirty="0"/>
              <a:t>divine life.</a:t>
            </a:r>
          </a:p>
        </p:txBody>
      </p:sp>
      <p:pic>
        <p:nvPicPr>
          <p:cNvPr id="6" name="Picture 5" descr="A picture containing person, person, people, table&#10;&#10;Description automatically generated">
            <a:extLst>
              <a:ext uri="{FF2B5EF4-FFF2-40B4-BE49-F238E27FC236}">
                <a16:creationId xmlns:a16="http://schemas.microsoft.com/office/drawing/2014/main" id="{6215590B-22D1-EE40-AE0E-50F90CA06FDA}"/>
              </a:ext>
            </a:extLst>
          </p:cNvPr>
          <p:cNvPicPr>
            <a:picLocks noChangeAspect="1"/>
          </p:cNvPicPr>
          <p:nvPr/>
        </p:nvPicPr>
        <p:blipFill rotWithShape="1">
          <a:blip r:embed="rId3">
            <a:extLst>
              <a:ext uri="{28A0092B-C50C-407E-A947-70E740481C1C}">
                <a14:useLocalDpi xmlns:a14="http://schemas.microsoft.com/office/drawing/2010/main" val="0"/>
              </a:ext>
            </a:extLst>
          </a:blip>
          <a:srcRect l="23443" r="13826"/>
          <a:stretch/>
        </p:blipFill>
        <p:spPr>
          <a:xfrm>
            <a:off x="4343400" y="1295400"/>
            <a:ext cx="4267200" cy="454061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5410200" y="1524000"/>
            <a:ext cx="3429000" cy="3695700"/>
          </a:xfrm>
        </p:spPr>
        <p:txBody>
          <a:bodyPr>
            <a:normAutofit/>
          </a:bodyPr>
          <a:lstStyle/>
          <a:p>
            <a:pPr marL="0" indent="0">
              <a:lnSpc>
                <a:spcPct val="114000"/>
              </a:lnSpc>
            </a:pPr>
            <a:r>
              <a:rPr lang="en-US" sz="2400" b="0" dirty="0"/>
              <a:t>Have you ever faced a difficult moral decision, and just the right person shows up</a:t>
            </a:r>
            <a:br>
              <a:rPr lang="en-US" sz="2400" b="0" dirty="0"/>
            </a:br>
            <a:r>
              <a:rPr lang="en-US" sz="2400" b="0" dirty="0"/>
              <a:t>to help you out?</a:t>
            </a:r>
          </a:p>
          <a:p>
            <a:pPr marL="0" indent="0">
              <a:lnSpc>
                <a:spcPct val="114000"/>
              </a:lnSpc>
            </a:pPr>
            <a:r>
              <a:rPr lang="en-US" sz="2400" b="0" dirty="0"/>
              <a:t>This is a type of </a:t>
            </a:r>
            <a:r>
              <a:rPr lang="en-US" sz="2400" dirty="0">
                <a:ln w="1905"/>
                <a:effectLst>
                  <a:innerShdw blurRad="69850" dist="43180" dir="5400000">
                    <a:srgbClr val="000000">
                      <a:alpha val="65000"/>
                    </a:srgbClr>
                  </a:innerShdw>
                </a:effectLst>
              </a:rPr>
              <a:t>actual grace</a:t>
            </a:r>
            <a:r>
              <a:rPr lang="en-US" sz="2400" b="0" dirty="0">
                <a:ln w="1905"/>
                <a:effectLst>
                  <a:innerShdw blurRad="69850" dist="43180" dir="5400000">
                    <a:srgbClr val="000000">
                      <a:alpha val="65000"/>
                    </a:srgbClr>
                  </a:innerShdw>
                </a:effectLst>
              </a:rPr>
              <a:t>,</a:t>
            </a:r>
            <a:r>
              <a:rPr lang="en-US" sz="2400" dirty="0">
                <a:ln w="1905"/>
                <a:effectLst>
                  <a:innerShdw blurRad="69850" dist="43180" dir="5400000">
                    <a:srgbClr val="000000">
                      <a:alpha val="65000"/>
                    </a:srgbClr>
                  </a:innerShdw>
                </a:effectLst>
              </a:rPr>
              <a:t> </a:t>
            </a:r>
            <a:r>
              <a:rPr lang="en-US" sz="2400" b="0" dirty="0"/>
              <a:t>the work of God in our daily life.</a:t>
            </a:r>
          </a:p>
        </p:txBody>
      </p:sp>
      <p:pic>
        <p:nvPicPr>
          <p:cNvPr id="8" name="Picture 7" descr="Two people sitting on a bench&#10;&#10;Description automatically generated">
            <a:extLst>
              <a:ext uri="{FF2B5EF4-FFF2-40B4-BE49-F238E27FC236}">
                <a16:creationId xmlns:a16="http://schemas.microsoft.com/office/drawing/2014/main" id="{8ACA12C4-7575-694E-B3A2-5D3C9530C91F}"/>
              </a:ext>
            </a:extLst>
          </p:cNvPr>
          <p:cNvPicPr>
            <a:picLocks noChangeAspect="1"/>
          </p:cNvPicPr>
          <p:nvPr/>
        </p:nvPicPr>
        <p:blipFill rotWithShape="1">
          <a:blip r:embed="rId3">
            <a:extLst>
              <a:ext uri="{28A0092B-C50C-407E-A947-70E740481C1C}">
                <a14:useLocalDpi xmlns:a14="http://schemas.microsoft.com/office/drawing/2010/main" val="0"/>
              </a:ext>
            </a:extLst>
          </a:blip>
          <a:srcRect l="6610" r="12793"/>
          <a:stretch/>
        </p:blipFill>
        <p:spPr>
          <a:xfrm>
            <a:off x="0" y="1143000"/>
            <a:ext cx="4953000" cy="409692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a:spLocks noGrp="1"/>
          </p:cNvSpPr>
          <p:nvPr>
            <p:ph type="body" sz="quarter" idx="12"/>
          </p:nvPr>
        </p:nvSpPr>
        <p:spPr>
          <a:xfrm>
            <a:off x="4572000" y="2209800"/>
            <a:ext cx="4495800" cy="3276600"/>
          </a:xfrm>
        </p:spPr>
        <p:txBody>
          <a:bodyPr>
            <a:normAutofit/>
          </a:bodyPr>
          <a:lstStyle/>
          <a:p>
            <a:pPr marL="0" indent="0">
              <a:lnSpc>
                <a:spcPct val="114000"/>
              </a:lnSpc>
            </a:pPr>
            <a:r>
              <a:rPr lang="en-US" sz="2400" b="0" dirty="0"/>
              <a:t>Have you experienced a tremendous sense of peace after participating in the Sacrament of Penance</a:t>
            </a:r>
            <a:br>
              <a:rPr lang="en-US" sz="2400" b="0" dirty="0"/>
            </a:br>
            <a:r>
              <a:rPr lang="en-US" sz="2400" b="0" dirty="0"/>
              <a:t>and Reconciliation?</a:t>
            </a:r>
          </a:p>
          <a:p>
            <a:pPr marL="0" indent="0">
              <a:lnSpc>
                <a:spcPct val="114000"/>
              </a:lnSpc>
            </a:pPr>
            <a:r>
              <a:rPr lang="en-US" sz="2400" b="0" dirty="0"/>
              <a:t>This is a type of actual grace called </a:t>
            </a:r>
            <a:r>
              <a:rPr lang="en-US" sz="2400" dirty="0">
                <a:ln w="1905"/>
                <a:effectLst>
                  <a:innerShdw blurRad="69850" dist="43180" dir="5400000">
                    <a:srgbClr val="000000">
                      <a:alpha val="65000"/>
                    </a:srgbClr>
                  </a:innerShdw>
                </a:effectLst>
              </a:rPr>
              <a:t>sacramental grace</a:t>
            </a:r>
            <a:r>
              <a:rPr lang="en-US" sz="2400" b="0" dirty="0">
                <a:ln w="1905"/>
                <a:effectLst>
                  <a:innerShdw blurRad="69850" dist="43180" dir="5400000">
                    <a:srgbClr val="000000">
                      <a:alpha val="65000"/>
                    </a:srgbClr>
                  </a:innerShdw>
                </a:effectLst>
              </a:rPr>
              <a:t>.</a:t>
            </a:r>
            <a:r>
              <a:rPr lang="en-US" sz="2400" dirty="0">
                <a:ln w="1905"/>
                <a:effectLst>
                  <a:innerShdw blurRad="69850" dist="43180" dir="5400000">
                    <a:srgbClr val="000000">
                      <a:alpha val="65000"/>
                    </a:srgbClr>
                  </a:innerShdw>
                </a:effectLst>
              </a:rPr>
              <a:t> </a:t>
            </a:r>
            <a:endParaRPr lang="en-US" sz="2400" b="0" dirty="0"/>
          </a:p>
        </p:txBody>
      </p:sp>
      <p:pic>
        <p:nvPicPr>
          <p:cNvPr id="6" name="Picture 5" descr="A person standing in front of a window&#10;&#10;Description automatically generated">
            <a:extLst>
              <a:ext uri="{FF2B5EF4-FFF2-40B4-BE49-F238E27FC236}">
                <a16:creationId xmlns:a16="http://schemas.microsoft.com/office/drawing/2014/main" id="{5C56E642-C8F5-E249-B977-EB47D9A276E2}"/>
              </a:ext>
            </a:extLst>
          </p:cNvPr>
          <p:cNvPicPr>
            <a:picLocks noChangeAspect="1"/>
          </p:cNvPicPr>
          <p:nvPr/>
        </p:nvPicPr>
        <p:blipFill rotWithShape="1">
          <a:blip r:embed="rId3">
            <a:extLst>
              <a:ext uri="{28A0092B-C50C-407E-A947-70E740481C1C}">
                <a14:useLocalDpi xmlns:a14="http://schemas.microsoft.com/office/drawing/2010/main" val="0"/>
              </a:ext>
            </a:extLst>
          </a:blip>
          <a:srcRect l="11940" r="11940"/>
          <a:stretch/>
        </p:blipFill>
        <p:spPr>
          <a:xfrm>
            <a:off x="0" y="1219200"/>
            <a:ext cx="4191000" cy="412936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a:spLocks noGrp="1"/>
          </p:cNvSpPr>
          <p:nvPr>
            <p:ph sz="half" idx="1"/>
          </p:nvPr>
        </p:nvSpPr>
        <p:spPr>
          <a:xfrm>
            <a:off x="609602" y="1402992"/>
            <a:ext cx="4038600" cy="4297363"/>
          </a:xfrm>
        </p:spPr>
        <p:txBody>
          <a:bodyPr>
            <a:normAutofit/>
          </a:bodyPr>
          <a:lstStyle/>
          <a:p>
            <a:pPr marL="0" indent="0">
              <a:lnSpc>
                <a:spcPct val="114000"/>
              </a:lnSpc>
              <a:buNone/>
            </a:pPr>
            <a:r>
              <a:rPr lang="en-US" b="0" dirty="0"/>
              <a:t>Do you know someone whose life is graced with</a:t>
            </a:r>
            <a:br>
              <a:rPr lang="en-US" b="0" dirty="0"/>
            </a:br>
            <a:r>
              <a:rPr lang="en-US" b="0" dirty="0"/>
              <a:t>a particular gift, such as compassion?</a:t>
            </a:r>
          </a:p>
          <a:p>
            <a:pPr marL="0" indent="0">
              <a:lnSpc>
                <a:spcPct val="114000"/>
              </a:lnSpc>
              <a:buNone/>
            </a:pPr>
            <a:r>
              <a:rPr lang="en-US" b="0" dirty="0"/>
              <a:t>This is an example of</a:t>
            </a:r>
            <a:br>
              <a:rPr lang="en-US" b="0" dirty="0"/>
            </a:br>
            <a:r>
              <a:rPr lang="en-US" b="0" dirty="0"/>
              <a:t>another type of actual   grace called </a:t>
            </a:r>
            <a:r>
              <a:rPr lang="en-US" b="1" dirty="0">
                <a:ln w="1905"/>
                <a:effectLst>
                  <a:innerShdw blurRad="69850" dist="43180" dir="5400000">
                    <a:srgbClr val="000000">
                      <a:alpha val="65000"/>
                    </a:srgbClr>
                  </a:innerShdw>
                </a:effectLst>
              </a:rPr>
              <a:t>charism</a:t>
            </a:r>
            <a:r>
              <a:rPr lang="en-US" dirty="0">
                <a:ln w="1905"/>
                <a:effectLst>
                  <a:innerShdw blurRad="69850" dist="43180" dir="5400000">
                    <a:srgbClr val="000000">
                      <a:alpha val="65000"/>
                    </a:srgbClr>
                  </a:innerShdw>
                </a:effectLst>
              </a:rPr>
              <a:t>.</a:t>
            </a:r>
            <a:endParaRPr lang="en-US" dirty="0"/>
          </a:p>
        </p:txBody>
      </p:sp>
      <p:pic>
        <p:nvPicPr>
          <p:cNvPr id="6" name="Picture 5" descr="Two people looking at the camera&#10;&#10;Description automatically generated">
            <a:extLst>
              <a:ext uri="{FF2B5EF4-FFF2-40B4-BE49-F238E27FC236}">
                <a16:creationId xmlns:a16="http://schemas.microsoft.com/office/drawing/2014/main" id="{8278C0E9-6C65-7449-854C-62BC564C1DE1}"/>
              </a:ext>
            </a:extLst>
          </p:cNvPr>
          <p:cNvPicPr>
            <a:picLocks noChangeAspect="1"/>
          </p:cNvPicPr>
          <p:nvPr/>
        </p:nvPicPr>
        <p:blipFill rotWithShape="1">
          <a:blip r:embed="rId3">
            <a:extLst>
              <a:ext uri="{28A0092B-C50C-407E-A947-70E740481C1C}">
                <a14:useLocalDpi xmlns:a14="http://schemas.microsoft.com/office/drawing/2010/main" val="0"/>
              </a:ext>
            </a:extLst>
          </a:blip>
          <a:srcRect l="22916" r="14353"/>
          <a:stretch/>
        </p:blipFill>
        <p:spPr>
          <a:xfrm>
            <a:off x="4648202" y="1402992"/>
            <a:ext cx="4267198" cy="4540608"/>
          </a:xfrm>
          <a:prstGeom prst="rect">
            <a:avLst/>
          </a:prstGeom>
          <a:noFill/>
        </p:spPr>
      </p:pic>
    </p:spTree>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799</Words>
  <Application>Microsoft Office PowerPoint</Application>
  <PresentationFormat>On-screen Show (4:3)</PresentationFormat>
  <Paragraphs>55</Paragraphs>
  <Slides>13</Slides>
  <Notes>13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1_LIC Presentation template</vt:lpstr>
      <vt:lpstr>Temptation  and Grace</vt:lpstr>
      <vt:lpstr>Grace is God’s initiative in preparing us for salvation.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Grace</dc:title>
  <dc:creator>Jill Johnson</dc:creator>
  <cp:lastModifiedBy>Caren Yang</cp:lastModifiedBy>
  <cp:revision>24</cp:revision>
  <dcterms:created xsi:type="dcterms:W3CDTF">2020-11-18T15:34:00Z</dcterms:created>
  <dcterms:modified xsi:type="dcterms:W3CDTF">2020-12-10T19:24:18Z</dcterms:modified>
</cp:coreProperties>
</file>